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90" r:id="rId34"/>
    <p:sldId id="289" r:id="rId35"/>
    <p:sldId id="288" r:id="rId36"/>
    <p:sldId id="291" r:id="rId37"/>
    <p:sldId id="292" r:id="rId38"/>
    <p:sldId id="293" r:id="rId39"/>
    <p:sldId id="294" r:id="rId40"/>
    <p:sldId id="295" r:id="rId41"/>
    <p:sldId id="296" r:id="rId42"/>
    <p:sldId id="297" r:id="rId43"/>
    <p:sldId id="298" r:id="rId44"/>
    <p:sldId id="299" r:id="rId45"/>
    <p:sldId id="300" r:id="rId46"/>
    <p:sldId id="304" r:id="rId47"/>
    <p:sldId id="305" r:id="rId48"/>
    <p:sldId id="303" r:id="rId49"/>
    <p:sldId id="302" r:id="rId50"/>
    <p:sldId id="301"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3" r:id="rId66"/>
    <p:sldId id="322" r:id="rId67"/>
    <p:sldId id="321" r:id="rId68"/>
    <p:sldId id="320" r:id="rId69"/>
    <p:sldId id="325" r:id="rId70"/>
    <p:sldId id="326" r:id="rId71"/>
    <p:sldId id="327" r:id="rId72"/>
    <p:sldId id="328" r:id="rId73"/>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129295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235599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45693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323686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109026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269693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114927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2565120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69683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4286804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C7FB9C5-7F52-4F0B-B41B-173377160FEE}" type="datetimeFigureOut">
              <a:rPr lang="es-MX" smtClean="0"/>
              <a:t>22/01/2021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145B8311-45E5-4EE1-B33A-0FBADF3748E0}" type="slidenum">
              <a:rPr lang="es-MX" smtClean="0"/>
              <a:t>‹Nº›</a:t>
            </a:fld>
            <a:endParaRPr lang="es-MX"/>
          </a:p>
        </p:txBody>
      </p:sp>
    </p:spTree>
    <p:extLst>
      <p:ext uri="{BB962C8B-B14F-4D97-AF65-F5344CB8AC3E}">
        <p14:creationId xmlns:p14="http://schemas.microsoft.com/office/powerpoint/2010/main" val="201739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5000"/>
            <a:lum/>
          </a:blip>
          <a:srcRect/>
          <a:stretch>
            <a:fillRect l="-8000" r="-8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FB9C5-7F52-4F0B-B41B-173377160FEE}" type="datetimeFigureOut">
              <a:rPr lang="es-MX" smtClean="0"/>
              <a:t>22/01/2021</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B8311-45E5-4EE1-B33A-0FBADF3748E0}" type="slidenum">
              <a:rPr lang="es-MX" smtClean="0"/>
              <a:t>‹Nº›</a:t>
            </a:fld>
            <a:endParaRPr lang="es-MX"/>
          </a:p>
        </p:txBody>
      </p:sp>
    </p:spTree>
    <p:extLst>
      <p:ext uri="{BB962C8B-B14F-4D97-AF65-F5344CB8AC3E}">
        <p14:creationId xmlns:p14="http://schemas.microsoft.com/office/powerpoint/2010/main" val="4234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MX" dirty="0" smtClean="0"/>
              <a:t>Distribución de planta</a:t>
            </a:r>
            <a:endParaRPr lang="es-MX" dirty="0"/>
          </a:p>
        </p:txBody>
      </p:sp>
      <p:sp>
        <p:nvSpPr>
          <p:cNvPr id="3" name="2 Subtítulo"/>
          <p:cNvSpPr>
            <a:spLocks noGrp="1"/>
          </p:cNvSpPr>
          <p:nvPr>
            <p:ph type="subTitle" idx="1"/>
          </p:nvPr>
        </p:nvSpPr>
        <p:spPr/>
        <p:txBody>
          <a:bodyPr/>
          <a:lstStyle/>
          <a:p>
            <a:r>
              <a:rPr lang="es-MX" dirty="0" smtClean="0">
                <a:solidFill>
                  <a:schemeClr val="tx1"/>
                </a:solidFill>
              </a:rPr>
              <a:t>Modelos básicos de distribución de planta</a:t>
            </a:r>
            <a:endParaRPr lang="es-MX" dirty="0">
              <a:solidFill>
                <a:schemeClr val="tx1"/>
              </a:solidFill>
            </a:endParaRPr>
          </a:p>
        </p:txBody>
      </p:sp>
    </p:spTree>
    <p:extLst>
      <p:ext uri="{BB962C8B-B14F-4D97-AF65-F5344CB8AC3E}">
        <p14:creationId xmlns:p14="http://schemas.microsoft.com/office/powerpoint/2010/main" val="4093543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2262980"/>
            <a:ext cx="7056784" cy="404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1520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Se reduce el manejo de grandes unidades aunque se aumenta el de unidades pequeñas como materiales y herramientas.</a:t>
            </a:r>
          </a:p>
          <a:p>
            <a:pPr algn="just"/>
            <a:r>
              <a:rPr lang="es-MX" dirty="0" smtClean="0"/>
              <a:t>Los operarios realizan su trabajo sin estar desplazándose de un lugar a otro, con lo que se evita perdida de tiempo.</a:t>
            </a:r>
          </a:p>
        </p:txBody>
      </p:sp>
    </p:spTree>
    <p:extLst>
      <p:ext uri="{BB962C8B-B14F-4D97-AF65-F5344CB8AC3E}">
        <p14:creationId xmlns:p14="http://schemas.microsoft.com/office/powerpoint/2010/main" val="271319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Es flexible, ya que facilita los cambios cuando existe variación en el diseño  o mezcla de los productos. </a:t>
            </a:r>
          </a:p>
          <a:p>
            <a:pPr algn="just"/>
            <a:r>
              <a:rPr lang="es-MX" dirty="0" smtClean="0"/>
              <a:t>Se adapta a una gran variedad de productos con demandas intermitentes o por pedidos especiales.</a:t>
            </a:r>
          </a:p>
          <a:p>
            <a:endParaRPr lang="es-MX" dirty="0"/>
          </a:p>
        </p:txBody>
      </p:sp>
    </p:spTree>
    <p:extLst>
      <p:ext uri="{BB962C8B-B14F-4D97-AF65-F5344CB8AC3E}">
        <p14:creationId xmlns:p14="http://schemas.microsoft.com/office/powerpoint/2010/main" val="756406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Es altamente económico, ya que no requiere de profundos estudios de distribución.</a:t>
            </a:r>
          </a:p>
          <a:p>
            <a:pPr algn="just"/>
            <a:r>
              <a:rPr lang="es-MX" dirty="0" smtClean="0"/>
              <a:t>La cantidad de capital invertido es mínimo.</a:t>
            </a:r>
            <a:endParaRPr lang="es-MX" dirty="0"/>
          </a:p>
        </p:txBody>
      </p:sp>
    </p:spTree>
    <p:extLst>
      <p:ext uri="{BB962C8B-B14F-4D97-AF65-F5344CB8AC3E}">
        <p14:creationId xmlns:p14="http://schemas.microsoft.com/office/powerpoint/2010/main" val="3661758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smtClean="0"/>
              <a:t>No es posible producir en grandes volúmenes (producción en masa).</a:t>
            </a:r>
          </a:p>
          <a:p>
            <a:pPr algn="just"/>
            <a:r>
              <a:rPr lang="es-MX" dirty="0" smtClean="0"/>
              <a:t>Generalmente es inadaptable el empleo de grandes equipos y operaciones complejas. </a:t>
            </a:r>
          </a:p>
          <a:p>
            <a:pPr algn="just"/>
            <a:r>
              <a:rPr lang="es-MX" dirty="0" smtClean="0"/>
              <a:t>Este tipo de distribución es el menos productivo.</a:t>
            </a:r>
            <a:endParaRPr lang="es-MX" dirty="0"/>
          </a:p>
        </p:txBody>
      </p:sp>
    </p:spTree>
    <p:extLst>
      <p:ext uri="{BB962C8B-B14F-4D97-AF65-F5344CB8AC3E}">
        <p14:creationId xmlns:p14="http://schemas.microsoft.com/office/powerpoint/2010/main" val="3063415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Recomendaciones de uso</a:t>
            </a:r>
            <a:endParaRPr lang="es-MX" dirty="0"/>
          </a:p>
        </p:txBody>
      </p:sp>
      <p:sp>
        <p:nvSpPr>
          <p:cNvPr id="3" name="2 Marcador de contenido"/>
          <p:cNvSpPr>
            <a:spLocks noGrp="1"/>
          </p:cNvSpPr>
          <p:nvPr>
            <p:ph idx="1"/>
          </p:nvPr>
        </p:nvSpPr>
        <p:spPr/>
        <p:txBody>
          <a:bodyPr/>
          <a:lstStyle/>
          <a:p>
            <a:r>
              <a:rPr lang="es-MX" dirty="0" smtClean="0"/>
              <a:t>Es elevado el costo de mover la pieza principal.</a:t>
            </a:r>
          </a:p>
          <a:p>
            <a:r>
              <a:rPr lang="es-MX" dirty="0" smtClean="0"/>
              <a:t>Se fabrica un producto en forma artesanal o un  número muy pequeño de productos.</a:t>
            </a:r>
          </a:p>
          <a:p>
            <a:r>
              <a:rPr lang="es-MX" dirty="0" smtClean="0"/>
              <a:t>Se requiere, para el proceso de producción, herramientas o máquinas portátiles o de fácil movimiento.</a:t>
            </a:r>
          </a:p>
        </p:txBody>
      </p:sp>
    </p:spTree>
    <p:extLst>
      <p:ext uri="{BB962C8B-B14F-4D97-AF65-F5344CB8AC3E}">
        <p14:creationId xmlns:p14="http://schemas.microsoft.com/office/powerpoint/2010/main" val="1725689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Recomendaciones de uso</a:t>
            </a:r>
            <a:endParaRPr lang="es-MX" dirty="0"/>
          </a:p>
        </p:txBody>
      </p:sp>
      <p:sp>
        <p:nvSpPr>
          <p:cNvPr id="3" name="2 Marcador de contenido"/>
          <p:cNvSpPr>
            <a:spLocks noGrp="1"/>
          </p:cNvSpPr>
          <p:nvPr>
            <p:ph idx="1"/>
          </p:nvPr>
        </p:nvSpPr>
        <p:spPr/>
        <p:txBody>
          <a:bodyPr/>
          <a:lstStyle/>
          <a:p>
            <a:r>
              <a:rPr lang="es-MX" dirty="0" smtClean="0"/>
              <a:t>Se desea delimitar estrictamente la responsabilidad de la elaboración de un producto a un equipo de trabajo o a una sola persona.</a:t>
            </a:r>
          </a:p>
          <a:p>
            <a:endParaRPr lang="es-MX" dirty="0" smtClean="0"/>
          </a:p>
          <a:p>
            <a:endParaRPr lang="es-MX" dirty="0"/>
          </a:p>
        </p:txBody>
      </p:sp>
    </p:spTree>
    <p:extLst>
      <p:ext uri="{BB962C8B-B14F-4D97-AF65-F5344CB8AC3E}">
        <p14:creationId xmlns:p14="http://schemas.microsoft.com/office/powerpoint/2010/main" val="4218440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sp>
        <p:nvSpPr>
          <p:cNvPr id="3" name="2 Marcador de contenido"/>
          <p:cNvSpPr>
            <a:spLocks noGrp="1"/>
          </p:cNvSpPr>
          <p:nvPr>
            <p:ph idx="1"/>
          </p:nvPr>
        </p:nvSpPr>
        <p:spPr/>
        <p:txBody>
          <a:bodyPr/>
          <a:lstStyle/>
          <a:p>
            <a:r>
              <a:rPr lang="es-MX" dirty="0" smtClean="0"/>
              <a:t>Se distingue por ser aquella en donde se agrupan todas las operaciones o procesos similares los materiales y la mano de obra se mueven hacia la maquinaria  que esta fija y ordenada de acuerdo a la función que realizan las máquinas de la misma función o tipo.</a:t>
            </a:r>
            <a:endParaRPr lang="es-MX" dirty="0"/>
          </a:p>
        </p:txBody>
      </p:sp>
    </p:spTree>
    <p:extLst>
      <p:ext uri="{BB962C8B-B14F-4D97-AF65-F5344CB8AC3E}">
        <p14:creationId xmlns:p14="http://schemas.microsoft.com/office/powerpoint/2010/main" val="270973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628800"/>
            <a:ext cx="6336703" cy="4248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1940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411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Introducción</a:t>
            </a:r>
            <a:endParaRPr lang="es-MX" dirty="0"/>
          </a:p>
        </p:txBody>
      </p:sp>
      <p:sp>
        <p:nvSpPr>
          <p:cNvPr id="3" name="2 Marcador de contenido"/>
          <p:cNvSpPr>
            <a:spLocks noGrp="1"/>
          </p:cNvSpPr>
          <p:nvPr>
            <p:ph idx="1"/>
          </p:nvPr>
        </p:nvSpPr>
        <p:spPr/>
        <p:txBody>
          <a:bodyPr/>
          <a:lstStyle/>
          <a:p>
            <a:pPr algn="just"/>
            <a:r>
              <a:rPr lang="es-MX" dirty="0" smtClean="0"/>
              <a:t>Prácticamente en cualquier empresa siempre existe una combinación de los diferentes tipos de distribución de planta, pero siempre se identificará alguno que sea básico para la operación de cualquier empresa productiva de bienes o servicios.</a:t>
            </a:r>
            <a:endParaRPr lang="es-MX" dirty="0"/>
          </a:p>
        </p:txBody>
      </p:sp>
    </p:spTree>
    <p:extLst>
      <p:ext uri="{BB962C8B-B14F-4D97-AF65-F5344CB8AC3E}">
        <p14:creationId xmlns:p14="http://schemas.microsoft.com/office/powerpoint/2010/main" val="635955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078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2060848"/>
            <a:ext cx="712879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3132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2060848"/>
            <a:ext cx="7704856"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259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o función</a:t>
            </a:r>
            <a:endParaRPr lang="es-MX"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110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Se reducen las inversiones de maquinaria al lograra una mejor utilización de ,los equipos.</a:t>
            </a:r>
          </a:p>
          <a:p>
            <a:pPr algn="just"/>
            <a:r>
              <a:rPr lang="es-MX" dirty="0" smtClean="0"/>
              <a:t>Difícilmente se para la producción, aun en  los casos que se presentan descomposturas en el equipo, escasez de materiales o por falta de operadores.</a:t>
            </a:r>
            <a:endParaRPr lang="es-MX" dirty="0"/>
          </a:p>
        </p:txBody>
      </p:sp>
    </p:spTree>
    <p:extLst>
      <p:ext uri="{BB962C8B-B14F-4D97-AF65-F5344CB8AC3E}">
        <p14:creationId xmlns:p14="http://schemas.microsoft.com/office/powerpoint/2010/main" val="1643692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Este tipo de distribución se adapta fácilmente al incremento de la producción por el sistema de incentivos.</a:t>
            </a:r>
          </a:p>
          <a:p>
            <a:pPr algn="just"/>
            <a:r>
              <a:rPr lang="es-MX" dirty="0" smtClean="0"/>
              <a:t>Se adapta fácilmente a los cambios de producción originados por altas o bajas demandas del producto.</a:t>
            </a:r>
            <a:endParaRPr lang="es-MX" dirty="0"/>
          </a:p>
        </p:txBody>
      </p:sp>
    </p:spTree>
    <p:extLst>
      <p:ext uri="{BB962C8B-B14F-4D97-AF65-F5344CB8AC3E}">
        <p14:creationId xmlns:p14="http://schemas.microsoft.com/office/powerpoint/2010/main" val="2237692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Se puede adaptar a una gran variedad de productos.</a:t>
            </a:r>
          </a:p>
          <a:p>
            <a:pPr algn="just"/>
            <a:r>
              <a:rPr lang="es-MX" dirty="0" smtClean="0"/>
              <a:t>Menores costos de expansión porque no se requieren líneas completas  de producción.</a:t>
            </a:r>
            <a:endParaRPr lang="es-MX" dirty="0"/>
          </a:p>
        </p:txBody>
      </p:sp>
    </p:spTree>
    <p:extLst>
      <p:ext uri="{BB962C8B-B14F-4D97-AF65-F5344CB8AC3E}">
        <p14:creationId xmlns:p14="http://schemas.microsoft.com/office/powerpoint/2010/main" val="1109545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smtClean="0"/>
              <a:t>El control de la producción es más complejo especialmente cuando se trata de carga de máquinas.</a:t>
            </a:r>
          </a:p>
          <a:p>
            <a:pPr algn="just"/>
            <a:r>
              <a:rPr lang="es-MX" dirty="0" smtClean="0"/>
              <a:t>Propicia mayor recorrido de los materiales a través del área de producción.</a:t>
            </a:r>
          </a:p>
          <a:p>
            <a:pPr algn="just"/>
            <a:r>
              <a:rPr lang="es-MX" dirty="0" smtClean="0"/>
              <a:t>Se incurre en el riesgo de  cuellos de botella y de excesivo tiempo de espera.</a:t>
            </a:r>
            <a:endParaRPr lang="es-MX" dirty="0"/>
          </a:p>
        </p:txBody>
      </p:sp>
    </p:spTree>
    <p:extLst>
      <p:ext uri="{BB962C8B-B14F-4D97-AF65-F5344CB8AC3E}">
        <p14:creationId xmlns:p14="http://schemas.microsoft.com/office/powerpoint/2010/main" val="428299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Recomendaciones de uso</a:t>
            </a:r>
            <a:endParaRPr lang="es-MX" dirty="0"/>
          </a:p>
        </p:txBody>
      </p:sp>
      <p:sp>
        <p:nvSpPr>
          <p:cNvPr id="3" name="2 Marcador de contenido"/>
          <p:cNvSpPr>
            <a:spLocks noGrp="1"/>
          </p:cNvSpPr>
          <p:nvPr>
            <p:ph idx="1"/>
          </p:nvPr>
        </p:nvSpPr>
        <p:spPr/>
        <p:txBody>
          <a:bodyPr/>
          <a:lstStyle/>
          <a:p>
            <a:pPr algn="just"/>
            <a:r>
              <a:rPr lang="es-MX" dirty="0" smtClean="0"/>
              <a:t>Se emplea maquinaria de alto costo.</a:t>
            </a:r>
          </a:p>
          <a:p>
            <a:pPr algn="just"/>
            <a:r>
              <a:rPr lang="es-MX" dirty="0" smtClean="0"/>
              <a:t>La maquinaria por su volumen o peso no es fácil de mover.</a:t>
            </a:r>
          </a:p>
          <a:p>
            <a:pPr algn="just"/>
            <a:r>
              <a:rPr lang="es-MX" dirty="0"/>
              <a:t> </a:t>
            </a:r>
            <a:r>
              <a:rPr lang="es-MX" dirty="0" smtClean="0"/>
              <a:t>Varían notablemente los tiempos de las diferentes operaciones de los procesos.</a:t>
            </a:r>
          </a:p>
          <a:p>
            <a:pPr algn="just"/>
            <a:r>
              <a:rPr lang="es-MX" dirty="0" smtClean="0"/>
              <a:t>La demanda es intermitente y de cantidades variables.</a:t>
            </a:r>
            <a:endParaRPr lang="es-MX" dirty="0"/>
          </a:p>
        </p:txBody>
      </p:sp>
    </p:spTree>
    <p:extLst>
      <p:ext uri="{BB962C8B-B14F-4D97-AF65-F5344CB8AC3E}">
        <p14:creationId xmlns:p14="http://schemas.microsoft.com/office/powerpoint/2010/main" val="32992357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Distribución por producto o línea de producción</a:t>
            </a:r>
            <a:endParaRPr lang="es-MX" dirty="0"/>
          </a:p>
        </p:txBody>
      </p:sp>
      <p:sp>
        <p:nvSpPr>
          <p:cNvPr id="3" name="2 Marcador de contenido"/>
          <p:cNvSpPr>
            <a:spLocks noGrp="1"/>
          </p:cNvSpPr>
          <p:nvPr>
            <p:ph idx="1"/>
          </p:nvPr>
        </p:nvSpPr>
        <p:spPr/>
        <p:txBody>
          <a:bodyPr>
            <a:normAutofit lnSpcReduction="10000"/>
          </a:bodyPr>
          <a:lstStyle/>
          <a:p>
            <a:pPr algn="just"/>
            <a:r>
              <a:rPr lang="es-MX" dirty="0" smtClean="0"/>
              <a:t>Este tipo de producción es el más deseable por ser el que ofrece las mejores condiciones de productividad, pero antes de llevarlo a cabo es fundamental que exista un producto que tenga una demanda alta.</a:t>
            </a:r>
          </a:p>
          <a:p>
            <a:pPr algn="just"/>
            <a:r>
              <a:rPr lang="es-MX" dirty="0" smtClean="0"/>
              <a:t>Se debe lograr un equilibrio entre operaciones así como la cantidad de las mismas.</a:t>
            </a:r>
            <a:endParaRPr lang="es-MX" dirty="0"/>
          </a:p>
        </p:txBody>
      </p:sp>
    </p:spTree>
    <p:extLst>
      <p:ext uri="{BB962C8B-B14F-4D97-AF65-F5344CB8AC3E}">
        <p14:creationId xmlns:p14="http://schemas.microsoft.com/office/powerpoint/2010/main" val="3212295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sp>
        <p:nvSpPr>
          <p:cNvPr id="3" name="2 Marcador de contenido"/>
          <p:cNvSpPr>
            <a:spLocks noGrp="1"/>
          </p:cNvSpPr>
          <p:nvPr>
            <p:ph idx="1"/>
          </p:nvPr>
        </p:nvSpPr>
        <p:spPr/>
        <p:txBody>
          <a:bodyPr>
            <a:normAutofit lnSpcReduction="10000"/>
          </a:bodyPr>
          <a:lstStyle/>
          <a:p>
            <a:r>
              <a:rPr lang="es-MX" dirty="0" smtClean="0"/>
              <a:t>Es aquella en la cual el principal o mayor componente permanece fijo y la mano e obra, materiales, herramientas, equipos y tecnología se mueven hacia el producto principal.</a:t>
            </a:r>
          </a:p>
          <a:p>
            <a:r>
              <a:rPr lang="es-MX" dirty="0" smtClean="0"/>
              <a:t>En un lugar fijo se realiza todo el proceso de manufactura hasta obtener un producto terminado de las especificaciones y características deseadas.</a:t>
            </a:r>
            <a:endParaRPr lang="es-MX" dirty="0"/>
          </a:p>
        </p:txBody>
      </p:sp>
    </p:spTree>
    <p:extLst>
      <p:ext uri="{BB962C8B-B14F-4D97-AF65-F5344CB8AC3E}">
        <p14:creationId xmlns:p14="http://schemas.microsoft.com/office/powerpoint/2010/main" val="2594553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Distribución por producto o línea de producción</a:t>
            </a:r>
            <a:endParaRPr lang="es-MX" dirty="0"/>
          </a:p>
        </p:txBody>
      </p:sp>
      <p:sp>
        <p:nvSpPr>
          <p:cNvPr id="3" name="2 Marcador de contenido"/>
          <p:cNvSpPr>
            <a:spLocks noGrp="1"/>
          </p:cNvSpPr>
          <p:nvPr>
            <p:ph idx="1"/>
          </p:nvPr>
        </p:nvSpPr>
        <p:spPr/>
        <p:txBody>
          <a:bodyPr/>
          <a:lstStyle/>
          <a:p>
            <a:pPr algn="just"/>
            <a:r>
              <a:rPr lang="es-MX" dirty="0" smtClean="0"/>
              <a:t>Se puede definir como un tipo de distribución en la cual la maquinaria permanece fija y ordenada de cuerdo a la secuencia de las operaciones, es decir, que se deben ejecutar una después de la otra.</a:t>
            </a:r>
            <a:endParaRPr lang="es-MX" dirty="0"/>
          </a:p>
        </p:txBody>
      </p:sp>
    </p:spTree>
    <p:extLst>
      <p:ext uri="{BB962C8B-B14F-4D97-AF65-F5344CB8AC3E}">
        <p14:creationId xmlns:p14="http://schemas.microsoft.com/office/powerpoint/2010/main" val="903397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Producción por producto o línea de producción</a:t>
            </a:r>
            <a:endParaRPr lang="es-MX" dirty="0"/>
          </a:p>
        </p:txBody>
      </p:sp>
      <p:sp>
        <p:nvSpPr>
          <p:cNvPr id="3" name="2 Marcador de contenido"/>
          <p:cNvSpPr>
            <a:spLocks noGrp="1"/>
          </p:cNvSpPr>
          <p:nvPr>
            <p:ph idx="1"/>
          </p:nvPr>
        </p:nvSpPr>
        <p:spPr/>
        <p:txBody>
          <a:bodyPr/>
          <a:lstStyle/>
          <a:p>
            <a:pPr algn="just"/>
            <a:r>
              <a:rPr lang="es-MX" dirty="0" smtClean="0"/>
              <a:t>La mano de obra permanece fija colocando los materiales pequeños que se ensamblan a la pieza principal que se mueve a la siguiente operación a través de una línea hasta obtener un producto terminado.</a:t>
            </a:r>
            <a:endParaRPr lang="es-MX" dirty="0"/>
          </a:p>
        </p:txBody>
      </p:sp>
    </p:spTree>
    <p:extLst>
      <p:ext uri="{BB962C8B-B14F-4D97-AF65-F5344CB8AC3E}">
        <p14:creationId xmlns:p14="http://schemas.microsoft.com/office/powerpoint/2010/main" val="9737338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272808" cy="439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4356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5301" y="1600200"/>
            <a:ext cx="645339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0136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2239169"/>
            <a:ext cx="6552728" cy="3854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066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912768"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2018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72816"/>
            <a:ext cx="7776864"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8927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Producción por producto o línea de producción</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4963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normAutofit lnSpcReduction="10000"/>
          </a:bodyPr>
          <a:lstStyle/>
          <a:p>
            <a:pPr algn="just"/>
            <a:r>
              <a:rPr lang="es-MX" dirty="0" smtClean="0"/>
              <a:t>Se reduce en gran parte el manejo de materiales en proceso permitiendo con esto reducir el tiempo de producción.</a:t>
            </a:r>
          </a:p>
          <a:p>
            <a:pPr algn="just"/>
            <a:r>
              <a:rPr lang="es-MX" dirty="0" smtClean="0"/>
              <a:t>Se logra una alta especialización en la mano de obra.</a:t>
            </a:r>
          </a:p>
          <a:p>
            <a:pPr algn="just"/>
            <a:r>
              <a:rPr lang="es-MX" dirty="0" smtClean="0"/>
              <a:t>Se reducen los costos de producción por el máximo aprovechamiento del espacio, menores distancia entre las operaciones y un alto volumen de producción.</a:t>
            </a:r>
            <a:endParaRPr lang="es-MX" dirty="0"/>
          </a:p>
        </p:txBody>
      </p:sp>
    </p:spTree>
    <p:extLst>
      <p:ext uri="{BB962C8B-B14F-4D97-AF65-F5344CB8AC3E}">
        <p14:creationId xmlns:p14="http://schemas.microsoft.com/office/powerpoint/2010/main" val="23313047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Se incrementa el control al reducir los problemas interdepartamentales mediante una supervisión sencilla.</a:t>
            </a:r>
          </a:p>
          <a:p>
            <a:pPr algn="just"/>
            <a:r>
              <a:rPr lang="es-MX" dirty="0" smtClean="0"/>
              <a:t>Evita congestión de materiales en pasillos y área  de almacén en proceso.</a:t>
            </a:r>
          </a:p>
          <a:p>
            <a:pPr algn="just"/>
            <a:r>
              <a:rPr lang="es-MX" dirty="0" smtClean="0"/>
              <a:t>Se reduce el movimiento de equipo especial.</a:t>
            </a:r>
            <a:endParaRPr lang="es-MX" dirty="0"/>
          </a:p>
        </p:txBody>
      </p:sp>
    </p:spTree>
    <p:extLst>
      <p:ext uri="{BB962C8B-B14F-4D97-AF65-F5344CB8AC3E}">
        <p14:creationId xmlns:p14="http://schemas.microsoft.com/office/powerpoint/2010/main" val="1333666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955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smtClean="0"/>
              <a:t>Se requiere menor área por unidad de producción.</a:t>
            </a:r>
          </a:p>
          <a:p>
            <a:pPr algn="just"/>
            <a:r>
              <a:rPr lang="es-MX" dirty="0" smtClean="0"/>
              <a:t>La secuencia fija de las operaciones implica el control de la producción.</a:t>
            </a:r>
            <a:endParaRPr lang="es-MX" dirty="0"/>
          </a:p>
        </p:txBody>
      </p:sp>
    </p:spTree>
    <p:extLst>
      <p:ext uri="{BB962C8B-B14F-4D97-AF65-F5344CB8AC3E}">
        <p14:creationId xmlns:p14="http://schemas.microsoft.com/office/powerpoint/2010/main" val="2870855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smtClean="0"/>
              <a:t>Alta inversión de capital debido a la especialización del equipo y la imposibilidad de usarlo en forma más versátil.</a:t>
            </a:r>
          </a:p>
          <a:p>
            <a:pPr algn="just"/>
            <a:r>
              <a:rPr lang="es-MX" dirty="0" smtClean="0"/>
              <a:t>Altos costos de manufactura en tiempos de baja producción debido a desperdicio de capacidad en mano de obra y maquinaria.</a:t>
            </a:r>
          </a:p>
          <a:p>
            <a:endParaRPr lang="es-MX" dirty="0"/>
          </a:p>
        </p:txBody>
      </p:sp>
    </p:spTree>
    <p:extLst>
      <p:ext uri="{BB962C8B-B14F-4D97-AF65-F5344CB8AC3E}">
        <p14:creationId xmlns:p14="http://schemas.microsoft.com/office/powerpoint/2010/main" val="3482300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r>
              <a:rPr lang="es-MX" dirty="0" smtClean="0"/>
              <a:t>La descompostura de una máquina puede para por completo toda la línea de producción.</a:t>
            </a:r>
          </a:p>
          <a:p>
            <a:r>
              <a:rPr lang="es-MX" dirty="0" smtClean="0"/>
              <a:t>Un cambio en el diseño de un producto puede volver obsoleta una línea de producción.</a:t>
            </a:r>
          </a:p>
          <a:p>
            <a:r>
              <a:rPr lang="es-MX" dirty="0" smtClean="0"/>
              <a:t>El manejo de materiales se realiza por medios mecánicos.</a:t>
            </a:r>
          </a:p>
          <a:p>
            <a:endParaRPr lang="es-MX" dirty="0"/>
          </a:p>
        </p:txBody>
      </p:sp>
    </p:spTree>
    <p:extLst>
      <p:ext uri="{BB962C8B-B14F-4D97-AF65-F5344CB8AC3E}">
        <p14:creationId xmlns:p14="http://schemas.microsoft.com/office/powerpoint/2010/main" val="2715562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Recomendaciones de uso</a:t>
            </a:r>
            <a:endParaRPr lang="es-MX" dirty="0"/>
          </a:p>
        </p:txBody>
      </p:sp>
      <p:sp>
        <p:nvSpPr>
          <p:cNvPr id="3" name="2 Marcador de contenido"/>
          <p:cNvSpPr>
            <a:spLocks noGrp="1"/>
          </p:cNvSpPr>
          <p:nvPr>
            <p:ph idx="1"/>
          </p:nvPr>
        </p:nvSpPr>
        <p:spPr/>
        <p:txBody>
          <a:bodyPr/>
          <a:lstStyle/>
          <a:p>
            <a:r>
              <a:rPr lang="es-MX" dirty="0" smtClean="0"/>
              <a:t>Cuando son altos los volúmenes de producción.</a:t>
            </a:r>
          </a:p>
          <a:p>
            <a:r>
              <a:rPr lang="es-MX" dirty="0" smtClean="0"/>
              <a:t>Producción estandarizada o con pocos cambios.</a:t>
            </a:r>
          </a:p>
          <a:p>
            <a:r>
              <a:rPr lang="es-MX" dirty="0" smtClean="0"/>
              <a:t>El proceso lo facilita.</a:t>
            </a:r>
          </a:p>
          <a:p>
            <a:endParaRPr lang="es-MX" dirty="0"/>
          </a:p>
        </p:txBody>
      </p:sp>
    </p:spTree>
    <p:extLst>
      <p:ext uri="{BB962C8B-B14F-4D97-AF65-F5344CB8AC3E}">
        <p14:creationId xmlns:p14="http://schemas.microsoft.com/office/powerpoint/2010/main" val="2833541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Celdas de manufactura</a:t>
            </a:r>
            <a:endParaRPr lang="es-MX" dirty="0"/>
          </a:p>
        </p:txBody>
      </p:sp>
      <p:sp>
        <p:nvSpPr>
          <p:cNvPr id="3" name="2 Marcador de contenido"/>
          <p:cNvSpPr>
            <a:spLocks noGrp="1"/>
          </p:cNvSpPr>
          <p:nvPr>
            <p:ph idx="1"/>
          </p:nvPr>
        </p:nvSpPr>
        <p:spPr/>
        <p:txBody>
          <a:bodyPr/>
          <a:lstStyle/>
          <a:p>
            <a:pPr algn="just"/>
            <a:r>
              <a:rPr lang="es-MX" dirty="0"/>
              <a:t>Una celda de manufactura son dos </a:t>
            </a:r>
            <a:r>
              <a:rPr lang="es-MX" dirty="0" err="1"/>
              <a:t>ó</a:t>
            </a:r>
            <a:r>
              <a:rPr lang="es-MX" dirty="0"/>
              <a:t> más procesos que agregan valor, unidos de una manera óptima, cuyo objetivo es fabricar uno </a:t>
            </a:r>
            <a:r>
              <a:rPr lang="es-MX" dirty="0" err="1"/>
              <a:t>ó</a:t>
            </a:r>
            <a:r>
              <a:rPr lang="es-MX" dirty="0"/>
              <a:t> más unidades de un mismo producto en un corto plazo, de modo que fácilmente se puedan adaptar </a:t>
            </a:r>
            <a:r>
              <a:rPr lang="es-MX" dirty="0" err="1"/>
              <a:t>ó</a:t>
            </a:r>
            <a:r>
              <a:rPr lang="es-MX" dirty="0"/>
              <a:t> cambiar para producir otro producto semejante</a:t>
            </a:r>
          </a:p>
        </p:txBody>
      </p:sp>
    </p:spTree>
    <p:extLst>
      <p:ext uri="{BB962C8B-B14F-4D97-AF65-F5344CB8AC3E}">
        <p14:creationId xmlns:p14="http://schemas.microsoft.com/office/powerpoint/2010/main" val="1768302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Celdas de manufactura</a:t>
            </a: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600200"/>
            <a:ext cx="7272808" cy="485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8156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Celdas de manufactura</a:t>
            </a:r>
            <a:endParaRPr lang="es-MX"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600200"/>
            <a:ext cx="7200799"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3317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Celdas de  manufactura</a:t>
            </a:r>
            <a:endParaRPr lang="es-MX" dirty="0"/>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844825"/>
            <a:ext cx="705678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7801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Celdas de manufactura</a:t>
            </a: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7" y="1916833"/>
            <a:ext cx="741682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54803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Celdas de manufactura</a:t>
            </a:r>
          </a:p>
        </p:txBody>
      </p:sp>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31209" y="1600200"/>
            <a:ext cx="688158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121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9638" y="1600200"/>
            <a:ext cx="692472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4936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Celdas de manufactura</a:t>
            </a:r>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2498" y="1600200"/>
            <a:ext cx="677900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3368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Celdas de manufactura</a:t>
            </a:r>
          </a:p>
        </p:txBody>
      </p:sp>
      <p:pic>
        <p:nvPicPr>
          <p:cNvPr id="2048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91" t="22375" r="52419" b="5175"/>
          <a:stretch/>
        </p:blipFill>
        <p:spPr bwMode="auto">
          <a:xfrm>
            <a:off x="899593" y="1700808"/>
            <a:ext cx="6840760" cy="4215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8478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Diseño de una celda de manufactura</a:t>
            </a:r>
            <a:endParaRPr lang="es-MX" dirty="0"/>
          </a:p>
        </p:txBody>
      </p:sp>
      <p:sp>
        <p:nvSpPr>
          <p:cNvPr id="3" name="2 Marcador de contenido"/>
          <p:cNvSpPr>
            <a:spLocks noGrp="1"/>
          </p:cNvSpPr>
          <p:nvPr>
            <p:ph idx="1"/>
          </p:nvPr>
        </p:nvSpPr>
        <p:spPr/>
        <p:txBody>
          <a:bodyPr>
            <a:normAutofit lnSpcReduction="10000"/>
          </a:bodyPr>
          <a:lstStyle/>
          <a:p>
            <a:pPr algn="just"/>
            <a:r>
              <a:rPr lang="es-MX" dirty="0"/>
              <a:t>Operadores multifuncionales que puedan ser capaces de operar cualquier máquina con el mismo nivel que sus otros compañeros. </a:t>
            </a:r>
            <a:endParaRPr lang="es-MX" dirty="0" smtClean="0"/>
          </a:p>
          <a:p>
            <a:pPr algn="just"/>
            <a:r>
              <a:rPr lang="es-MX" dirty="0" smtClean="0"/>
              <a:t>Máquinas </a:t>
            </a:r>
            <a:r>
              <a:rPr lang="es-MX" dirty="0"/>
              <a:t>pequeñas que trabajen pocas unidades de producto, dispuestas en un </a:t>
            </a:r>
            <a:r>
              <a:rPr lang="es-MX" dirty="0" err="1"/>
              <a:t>layout</a:t>
            </a:r>
            <a:r>
              <a:rPr lang="es-MX" dirty="0"/>
              <a:t> que minimicen el desplazamiento del personal y de los productos en </a:t>
            </a:r>
            <a:r>
              <a:rPr lang="es-MX" dirty="0" smtClean="0"/>
              <a:t>proceso.</a:t>
            </a:r>
            <a:endParaRPr lang="es-MX" dirty="0"/>
          </a:p>
        </p:txBody>
      </p:sp>
    </p:spTree>
    <p:extLst>
      <p:ext uri="{BB962C8B-B14F-4D97-AF65-F5344CB8AC3E}">
        <p14:creationId xmlns:p14="http://schemas.microsoft.com/office/powerpoint/2010/main" val="15530904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Diseño de una celda de manufactura</a:t>
            </a:r>
          </a:p>
        </p:txBody>
      </p:sp>
      <p:sp>
        <p:nvSpPr>
          <p:cNvPr id="3" name="2 Marcador de contenido"/>
          <p:cNvSpPr>
            <a:spLocks noGrp="1"/>
          </p:cNvSpPr>
          <p:nvPr>
            <p:ph idx="1"/>
          </p:nvPr>
        </p:nvSpPr>
        <p:spPr/>
        <p:txBody>
          <a:bodyPr/>
          <a:lstStyle/>
          <a:p>
            <a:pPr algn="just"/>
            <a:r>
              <a:rPr lang="es-MX" dirty="0"/>
              <a:t>Un sistema de acarreo y entrega de material que facilite la entrega de materia prima y el recojo de producto </a:t>
            </a:r>
            <a:r>
              <a:rPr lang="es-MX" dirty="0" smtClean="0"/>
              <a:t>terminado.</a:t>
            </a:r>
          </a:p>
          <a:p>
            <a:pPr algn="just"/>
            <a:r>
              <a:rPr lang="es-MX" dirty="0" smtClean="0"/>
              <a:t> </a:t>
            </a:r>
            <a:r>
              <a:rPr lang="es-MX" dirty="0"/>
              <a:t>Un balance de línea eficaz, que permite trabajar la misma línea en un momento con un operador y si hay carga con 3 </a:t>
            </a:r>
            <a:r>
              <a:rPr lang="es-MX" dirty="0" err="1"/>
              <a:t>ó</a:t>
            </a:r>
            <a:r>
              <a:rPr lang="es-MX" dirty="0"/>
              <a:t> 4 operadores de acuerdo al tiempo </a:t>
            </a:r>
            <a:r>
              <a:rPr lang="es-MX" dirty="0" err="1"/>
              <a:t>takt</a:t>
            </a:r>
            <a:r>
              <a:rPr lang="es-MX" dirty="0"/>
              <a:t>. </a:t>
            </a:r>
          </a:p>
        </p:txBody>
      </p:sp>
    </p:spTree>
    <p:extLst>
      <p:ext uri="{BB962C8B-B14F-4D97-AF65-F5344CB8AC3E}">
        <p14:creationId xmlns:p14="http://schemas.microsoft.com/office/powerpoint/2010/main" val="32665092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Diseño de una celda de manufactura</a:t>
            </a:r>
          </a:p>
        </p:txBody>
      </p:sp>
      <p:sp>
        <p:nvSpPr>
          <p:cNvPr id="3" name="2 Marcador de contenido"/>
          <p:cNvSpPr>
            <a:spLocks noGrp="1"/>
          </p:cNvSpPr>
          <p:nvPr>
            <p:ph idx="1"/>
          </p:nvPr>
        </p:nvSpPr>
        <p:spPr/>
        <p:txBody>
          <a:bodyPr/>
          <a:lstStyle/>
          <a:p>
            <a:pPr algn="just"/>
            <a:r>
              <a:rPr lang="es-MX" dirty="0"/>
              <a:t>Operaciones Estándar para cada operador, definidas claramente en los temas de calidad y seguridad. Estas operaciones cambian totalmente si sólo trabaja un operador en la celda </a:t>
            </a:r>
            <a:r>
              <a:rPr lang="es-MX" dirty="0" err="1"/>
              <a:t>ó</a:t>
            </a:r>
            <a:r>
              <a:rPr lang="es-MX" dirty="0"/>
              <a:t> si trabajan 2 </a:t>
            </a:r>
            <a:r>
              <a:rPr lang="es-MX" dirty="0" err="1"/>
              <a:t>ó</a:t>
            </a:r>
            <a:r>
              <a:rPr lang="es-MX" dirty="0"/>
              <a:t> más. </a:t>
            </a:r>
            <a:endParaRPr lang="es-MX" dirty="0" smtClean="0"/>
          </a:p>
          <a:p>
            <a:pPr algn="just"/>
            <a:r>
              <a:rPr lang="es-MX" dirty="0" smtClean="0"/>
              <a:t>Ordenar </a:t>
            </a:r>
            <a:r>
              <a:rPr lang="es-MX" dirty="0"/>
              <a:t>nuestro proceso por familia de productos.</a:t>
            </a:r>
          </a:p>
        </p:txBody>
      </p:sp>
    </p:spTree>
    <p:extLst>
      <p:ext uri="{BB962C8B-B14F-4D97-AF65-F5344CB8AC3E}">
        <p14:creationId xmlns:p14="http://schemas.microsoft.com/office/powerpoint/2010/main" val="34947545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smtClean="0"/>
              <a:t>Ventajas</a:t>
            </a:r>
            <a:endParaRPr lang="es-MX" dirty="0"/>
          </a:p>
        </p:txBody>
      </p:sp>
      <p:sp>
        <p:nvSpPr>
          <p:cNvPr id="3" name="2 Marcador de contenido"/>
          <p:cNvSpPr>
            <a:spLocks noGrp="1"/>
          </p:cNvSpPr>
          <p:nvPr>
            <p:ph idx="1"/>
          </p:nvPr>
        </p:nvSpPr>
        <p:spPr/>
        <p:txBody>
          <a:bodyPr/>
          <a:lstStyle/>
          <a:p>
            <a:pPr algn="just"/>
            <a:r>
              <a:rPr lang="es-MX" dirty="0"/>
              <a:t>El uso de tales dispositivos </a:t>
            </a:r>
            <a:r>
              <a:rPr lang="es-MX" dirty="0" smtClean="0"/>
              <a:t>permite </a:t>
            </a:r>
            <a:r>
              <a:rPr lang="es-MX" dirty="0"/>
              <a:t>obtener altos grados de eficiencia en la producción, mantener estándares elevados de calidad y la capacidad de realizar, con rapidez, las modificaciones que requiere el proceso productivo, para adecuarse a nuevas necesidades del mercado.</a:t>
            </a:r>
          </a:p>
        </p:txBody>
      </p:sp>
    </p:spTree>
    <p:extLst>
      <p:ext uri="{BB962C8B-B14F-4D97-AF65-F5344CB8AC3E}">
        <p14:creationId xmlns:p14="http://schemas.microsoft.com/office/powerpoint/2010/main" val="226953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Ventajas</a:t>
            </a:r>
            <a:endParaRPr lang="es-MX" dirty="0"/>
          </a:p>
        </p:txBody>
      </p:sp>
      <p:sp>
        <p:nvSpPr>
          <p:cNvPr id="3" name="2 Marcador de contenido"/>
          <p:cNvSpPr>
            <a:spLocks noGrp="1"/>
          </p:cNvSpPr>
          <p:nvPr>
            <p:ph idx="1"/>
          </p:nvPr>
        </p:nvSpPr>
        <p:spPr/>
        <p:txBody>
          <a:bodyPr/>
          <a:lstStyle/>
          <a:p>
            <a:r>
              <a:rPr lang="es-MX" dirty="0" smtClean="0"/>
              <a:t>Se adapta la producción  a la demanda.</a:t>
            </a:r>
          </a:p>
          <a:p>
            <a:r>
              <a:rPr lang="es-MX" dirty="0" smtClean="0"/>
              <a:t>Permite aplicar </a:t>
            </a:r>
            <a:r>
              <a:rPr lang="es-MX" dirty="0" err="1" smtClean="0"/>
              <a:t>Just</a:t>
            </a:r>
            <a:r>
              <a:rPr lang="es-MX" dirty="0" smtClean="0"/>
              <a:t> In Time.</a:t>
            </a:r>
          </a:p>
          <a:p>
            <a:r>
              <a:rPr lang="es-MX" dirty="0" smtClean="0"/>
              <a:t>Elimina existencias innecesarias.</a:t>
            </a:r>
          </a:p>
          <a:p>
            <a:r>
              <a:rPr lang="es-MX" dirty="0" smtClean="0"/>
              <a:t>Impide aislamiento de operarios</a:t>
            </a:r>
          </a:p>
          <a:p>
            <a:r>
              <a:rPr lang="es-MX" dirty="0" smtClean="0"/>
              <a:t>Se reducen colas de producción intermitente.</a:t>
            </a:r>
            <a:endParaRPr lang="es-MX" dirty="0"/>
          </a:p>
        </p:txBody>
      </p:sp>
    </p:spTree>
    <p:extLst>
      <p:ext uri="{BB962C8B-B14F-4D97-AF65-F5344CB8AC3E}">
        <p14:creationId xmlns:p14="http://schemas.microsoft.com/office/powerpoint/2010/main" val="30529746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a:t>Aunque se pretende que una celda de manufactura permita adecuaciones eficientes; en la realidad, la reprogramación de una celda es una labor delicada y compleja.</a:t>
            </a:r>
          </a:p>
        </p:txBody>
      </p:sp>
    </p:spTree>
    <p:extLst>
      <p:ext uri="{BB962C8B-B14F-4D97-AF65-F5344CB8AC3E}">
        <p14:creationId xmlns:p14="http://schemas.microsoft.com/office/powerpoint/2010/main" val="27354579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a:t>Adecuar una celda, para la fabricación de un nuevo producto, requiere de tiempo y de personal especializado; además, la celda debe detenerse durante el tiempo que dure la adecuación, interrumpiendo así el proceso productivo.</a:t>
            </a:r>
          </a:p>
        </p:txBody>
      </p:sp>
    </p:spTree>
    <p:extLst>
      <p:ext uri="{BB962C8B-B14F-4D97-AF65-F5344CB8AC3E}">
        <p14:creationId xmlns:p14="http://schemas.microsoft.com/office/powerpoint/2010/main" val="20789500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smtClean="0"/>
              <a:t>Se </a:t>
            </a:r>
            <a:r>
              <a:rPr lang="es-MX" dirty="0"/>
              <a:t>dificulta el entrenamiento de personal en el manejo de celdas de manufactura y de robots en general, puesto que se requiere de equipo costoso y especializado dedicado a esta actividad.</a:t>
            </a:r>
          </a:p>
        </p:txBody>
      </p:sp>
    </p:spTree>
    <p:extLst>
      <p:ext uri="{BB962C8B-B14F-4D97-AF65-F5344CB8AC3E}">
        <p14:creationId xmlns:p14="http://schemas.microsoft.com/office/powerpoint/2010/main" val="388236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500" y="1848644"/>
            <a:ext cx="57150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1056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Desventajas</a:t>
            </a:r>
            <a:endParaRPr lang="es-MX" dirty="0"/>
          </a:p>
        </p:txBody>
      </p:sp>
      <p:sp>
        <p:nvSpPr>
          <p:cNvPr id="3" name="2 Marcador de contenido"/>
          <p:cNvSpPr>
            <a:spLocks noGrp="1"/>
          </p:cNvSpPr>
          <p:nvPr>
            <p:ph idx="1"/>
          </p:nvPr>
        </p:nvSpPr>
        <p:spPr/>
        <p:txBody>
          <a:bodyPr/>
          <a:lstStyle/>
          <a:p>
            <a:pPr algn="just"/>
            <a:r>
              <a:rPr lang="es-MX" dirty="0"/>
              <a:t>A las empresas les resulta imposible dedicar, para el entrenamiento de su personal, el equipo que requieren para su producción.  Por lo tanto, el personal es frecuentemente entrenado en condiciones deficientes y con elevados costos de operación.</a:t>
            </a:r>
          </a:p>
        </p:txBody>
      </p:sp>
    </p:spTree>
    <p:extLst>
      <p:ext uri="{BB962C8B-B14F-4D97-AF65-F5344CB8AC3E}">
        <p14:creationId xmlns:p14="http://schemas.microsoft.com/office/powerpoint/2010/main" val="3697141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Recomendaciones de uso</a:t>
            </a:r>
            <a:endParaRPr lang="es-MX" dirty="0"/>
          </a:p>
        </p:txBody>
      </p:sp>
      <p:sp>
        <p:nvSpPr>
          <p:cNvPr id="3" name="2 Marcador de contenido"/>
          <p:cNvSpPr>
            <a:spLocks noGrp="1"/>
          </p:cNvSpPr>
          <p:nvPr>
            <p:ph idx="1"/>
          </p:nvPr>
        </p:nvSpPr>
        <p:spPr/>
        <p:txBody>
          <a:bodyPr/>
          <a:lstStyle/>
          <a:p>
            <a:pPr algn="just"/>
            <a:r>
              <a:rPr lang="es-MX" dirty="0" smtClean="0"/>
              <a:t>Una </a:t>
            </a:r>
            <a:r>
              <a:rPr lang="es-MX" dirty="0"/>
              <a:t>celda de manufactura no puede aplicarse a todo proceso ni en todas las industrias</a:t>
            </a:r>
            <a:r>
              <a:rPr lang="es-MX" dirty="0" smtClean="0"/>
              <a:t>.</a:t>
            </a:r>
          </a:p>
          <a:p>
            <a:pPr algn="just"/>
            <a:r>
              <a:rPr lang="es-MX" dirty="0" smtClean="0"/>
              <a:t>Requiere mayor especialización de los trabajadores.</a:t>
            </a:r>
          </a:p>
          <a:p>
            <a:pPr algn="just"/>
            <a:endParaRPr lang="es-MX" dirty="0"/>
          </a:p>
        </p:txBody>
      </p:sp>
    </p:spTree>
    <p:extLst>
      <p:ext uri="{BB962C8B-B14F-4D97-AF65-F5344CB8AC3E}">
        <p14:creationId xmlns:p14="http://schemas.microsoft.com/office/powerpoint/2010/main" val="19983249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Comparativo de </a:t>
            </a:r>
            <a:r>
              <a:rPr lang="es-MX" dirty="0" err="1" smtClean="0"/>
              <a:t>layouts</a:t>
            </a:r>
            <a:endParaRPr lang="es-MX" dirty="0"/>
          </a:p>
        </p:txBody>
      </p:sp>
      <p:pic>
        <p:nvPicPr>
          <p:cNvPr id="2150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760" t="11173" r="16440" b="7401"/>
          <a:stretch/>
        </p:blipFill>
        <p:spPr bwMode="auto">
          <a:xfrm>
            <a:off x="395536" y="1412776"/>
            <a:ext cx="7560840" cy="496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5054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1.-Producto</a:t>
            </a:r>
          </a:p>
          <a:p>
            <a:pPr algn="just"/>
            <a:r>
              <a:rPr lang="es-MX" dirty="0" smtClean="0"/>
              <a:t>Tipo de producto</a:t>
            </a:r>
          </a:p>
          <a:p>
            <a:pPr algn="just"/>
            <a:r>
              <a:rPr lang="es-MX" dirty="0" smtClean="0"/>
              <a:t>Cantidad de producción</a:t>
            </a:r>
          </a:p>
          <a:p>
            <a:pPr algn="just"/>
            <a:r>
              <a:rPr lang="es-MX" dirty="0" smtClean="0"/>
              <a:t>Diseños específicos</a:t>
            </a:r>
          </a:p>
          <a:p>
            <a:pPr algn="just"/>
            <a:r>
              <a:rPr lang="es-MX" dirty="0"/>
              <a:t>2.-Producción</a:t>
            </a:r>
          </a:p>
          <a:p>
            <a:pPr algn="just"/>
            <a:r>
              <a:rPr lang="es-MX" dirty="0"/>
              <a:t>Preferencias y alternativas para la ejecución de las operaciones de </a:t>
            </a:r>
            <a:r>
              <a:rPr lang="es-MX" dirty="0" smtClean="0"/>
              <a:t>fabricación.</a:t>
            </a:r>
            <a:endParaRPr lang="es-MX" dirty="0"/>
          </a:p>
          <a:p>
            <a:endParaRPr lang="es-MX" dirty="0" smtClean="0"/>
          </a:p>
          <a:p>
            <a:endParaRPr lang="es-MX" dirty="0"/>
          </a:p>
        </p:txBody>
      </p:sp>
    </p:spTree>
    <p:extLst>
      <p:ext uri="{BB962C8B-B14F-4D97-AF65-F5344CB8AC3E}">
        <p14:creationId xmlns:p14="http://schemas.microsoft.com/office/powerpoint/2010/main" val="136930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3.-Control</a:t>
            </a:r>
          </a:p>
          <a:p>
            <a:pPr algn="just"/>
            <a:r>
              <a:rPr lang="es-MX" dirty="0" smtClean="0"/>
              <a:t>Características y puntos de control de calidad y métodos.</a:t>
            </a:r>
          </a:p>
          <a:p>
            <a:pPr algn="just"/>
            <a:r>
              <a:rPr lang="es-MX" dirty="0" smtClean="0"/>
              <a:t>4.-</a:t>
            </a:r>
            <a:r>
              <a:rPr lang="es-MX" dirty="0" smtClean="0"/>
              <a:t>Personal</a:t>
            </a:r>
          </a:p>
          <a:p>
            <a:pPr algn="just"/>
            <a:r>
              <a:rPr lang="es-MX" dirty="0" smtClean="0"/>
              <a:t>Número de trabajadores, tipos de trabajo, asignación de áreas y facilidades requeridas para empleados.</a:t>
            </a:r>
            <a:endParaRPr lang="es-MX" dirty="0" smtClean="0"/>
          </a:p>
          <a:p>
            <a:endParaRPr lang="es-MX" dirty="0"/>
          </a:p>
        </p:txBody>
      </p:sp>
    </p:spTree>
    <p:extLst>
      <p:ext uri="{BB962C8B-B14F-4D97-AF65-F5344CB8AC3E}">
        <p14:creationId xmlns:p14="http://schemas.microsoft.com/office/powerpoint/2010/main" val="41025696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5.-Mantenimiento</a:t>
            </a:r>
          </a:p>
          <a:p>
            <a:pPr algn="just"/>
            <a:r>
              <a:rPr lang="es-MX" dirty="0" smtClean="0"/>
              <a:t>Volumen de las actividades de mantenimiento preventivo y correctivo.</a:t>
            </a:r>
          </a:p>
          <a:p>
            <a:pPr algn="just"/>
            <a:r>
              <a:rPr lang="es-MX" dirty="0" smtClean="0"/>
              <a:t>6.-Almacenes</a:t>
            </a:r>
          </a:p>
          <a:p>
            <a:pPr algn="just"/>
            <a:r>
              <a:rPr lang="es-MX" dirty="0" smtClean="0"/>
              <a:t>Los requisitos para la operación continua de la planta y evitar el retraso de los materiales.</a:t>
            </a:r>
            <a:endParaRPr lang="es-MX" dirty="0"/>
          </a:p>
        </p:txBody>
      </p:sp>
    </p:spTree>
    <p:extLst>
      <p:ext uri="{BB962C8B-B14F-4D97-AF65-F5344CB8AC3E}">
        <p14:creationId xmlns:p14="http://schemas.microsoft.com/office/powerpoint/2010/main" val="2348674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7.-Los necesarios para el equipo, para los materiales para la planta y las gestiones generales.</a:t>
            </a:r>
          </a:p>
          <a:p>
            <a:pPr algn="just"/>
            <a:r>
              <a:rPr lang="es-MX" dirty="0" smtClean="0"/>
              <a:t>8.- Manejo de materiales</a:t>
            </a:r>
          </a:p>
          <a:p>
            <a:pPr algn="just"/>
            <a:r>
              <a:rPr lang="es-MX" dirty="0" smtClean="0"/>
              <a:t>Variedad y tipo de materiales, tipo de equipo y cantidad necesaria.</a:t>
            </a:r>
            <a:endParaRPr lang="es-MX" dirty="0"/>
          </a:p>
        </p:txBody>
      </p:sp>
    </p:spTree>
    <p:extLst>
      <p:ext uri="{BB962C8B-B14F-4D97-AF65-F5344CB8AC3E}">
        <p14:creationId xmlns:p14="http://schemas.microsoft.com/office/powerpoint/2010/main" val="32345851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9.-Costos</a:t>
            </a:r>
          </a:p>
          <a:p>
            <a:pPr algn="just"/>
            <a:r>
              <a:rPr lang="es-MX" dirty="0" smtClean="0"/>
              <a:t>Investigación inicial y costos de operación.</a:t>
            </a:r>
          </a:p>
          <a:p>
            <a:pPr algn="just"/>
            <a:r>
              <a:rPr lang="es-MX" dirty="0" smtClean="0"/>
              <a:t>10.-Restricciones legales</a:t>
            </a:r>
          </a:p>
          <a:p>
            <a:pPr algn="just"/>
            <a:r>
              <a:rPr lang="es-MX" dirty="0" smtClean="0"/>
              <a:t>Los requeridos en las limitaciones de uso de patentes y marcas.</a:t>
            </a:r>
            <a:endParaRPr lang="es-MX" dirty="0"/>
          </a:p>
        </p:txBody>
      </p:sp>
    </p:spTree>
    <p:extLst>
      <p:ext uri="{BB962C8B-B14F-4D97-AF65-F5344CB8AC3E}">
        <p14:creationId xmlns:p14="http://schemas.microsoft.com/office/powerpoint/2010/main" val="4244183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11.-Limitaciones de espacio</a:t>
            </a:r>
          </a:p>
          <a:p>
            <a:pPr algn="just"/>
            <a:r>
              <a:rPr lang="es-MX" dirty="0" smtClean="0"/>
              <a:t>Limitaciones que se tienen en la planta o en el edificio.</a:t>
            </a:r>
          </a:p>
          <a:p>
            <a:pPr algn="just"/>
            <a:r>
              <a:rPr lang="es-MX" dirty="0" smtClean="0"/>
              <a:t>12.-Productos</a:t>
            </a:r>
          </a:p>
          <a:p>
            <a:pPr algn="just"/>
            <a:r>
              <a:rPr lang="es-MX" dirty="0" smtClean="0"/>
              <a:t>Nivel de aceptación de los productos y diseños por parte de los consumidores.</a:t>
            </a:r>
            <a:endParaRPr lang="es-MX" dirty="0"/>
          </a:p>
        </p:txBody>
      </p:sp>
    </p:spTree>
    <p:extLst>
      <p:ext uri="{BB962C8B-B14F-4D97-AF65-F5344CB8AC3E}">
        <p14:creationId xmlns:p14="http://schemas.microsoft.com/office/powerpoint/2010/main" val="36335335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Datos necesarios para realizar una distribución de planta</a:t>
            </a:r>
            <a:endParaRPr lang="es-MX" dirty="0"/>
          </a:p>
        </p:txBody>
      </p:sp>
      <p:sp>
        <p:nvSpPr>
          <p:cNvPr id="3" name="2 Marcador de contenido"/>
          <p:cNvSpPr>
            <a:spLocks noGrp="1"/>
          </p:cNvSpPr>
          <p:nvPr>
            <p:ph idx="1"/>
          </p:nvPr>
        </p:nvSpPr>
        <p:spPr/>
        <p:txBody>
          <a:bodyPr/>
          <a:lstStyle/>
          <a:p>
            <a:pPr algn="just"/>
            <a:r>
              <a:rPr lang="es-MX" dirty="0" smtClean="0"/>
              <a:t>13.-Expansiones y alternativas futuras</a:t>
            </a:r>
          </a:p>
          <a:p>
            <a:pPr algn="just"/>
            <a:r>
              <a:rPr lang="es-MX" dirty="0" smtClean="0"/>
              <a:t>Estimación del desarrollo y proyección de la compañía.</a:t>
            </a:r>
            <a:endParaRPr lang="es-MX" dirty="0"/>
          </a:p>
        </p:txBody>
      </p:sp>
    </p:spTree>
    <p:extLst>
      <p:ext uri="{BB962C8B-B14F-4D97-AF65-F5344CB8AC3E}">
        <p14:creationId xmlns:p14="http://schemas.microsoft.com/office/powerpoint/2010/main" val="1045757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18531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Princi</a:t>
            </a:r>
            <a:r>
              <a:rPr lang="es-MX" dirty="0" smtClean="0"/>
              <a:t>pios básicos de la</a:t>
            </a:r>
            <a:r>
              <a:rPr lang="es-MX" dirty="0" smtClean="0"/>
              <a:t> </a:t>
            </a:r>
            <a:r>
              <a:rPr lang="es-MX" dirty="0" smtClean="0"/>
              <a:t>distribución de planta</a:t>
            </a:r>
            <a:endParaRPr lang="es-MX" dirty="0"/>
          </a:p>
        </p:txBody>
      </p:sp>
      <p:sp>
        <p:nvSpPr>
          <p:cNvPr id="3" name="2 Marcador de contenido"/>
          <p:cNvSpPr>
            <a:spLocks noGrp="1"/>
          </p:cNvSpPr>
          <p:nvPr>
            <p:ph idx="1"/>
          </p:nvPr>
        </p:nvSpPr>
        <p:spPr/>
        <p:txBody>
          <a:bodyPr/>
          <a:lstStyle/>
          <a:p>
            <a:r>
              <a:rPr lang="es-MX" dirty="0" smtClean="0"/>
              <a:t>1.-Sistema o de la integración total</a:t>
            </a:r>
          </a:p>
          <a:p>
            <a:r>
              <a:rPr lang="es-MX" dirty="0" smtClean="0"/>
              <a:t>2.-Mínima distancia</a:t>
            </a:r>
          </a:p>
          <a:p>
            <a:r>
              <a:rPr lang="es-MX" dirty="0" smtClean="0"/>
              <a:t>3.-Sucesión y orden</a:t>
            </a:r>
          </a:p>
          <a:p>
            <a:r>
              <a:rPr lang="es-MX" dirty="0" smtClean="0"/>
              <a:t>4.-Satisfacción y seguridad del personal</a:t>
            </a:r>
          </a:p>
          <a:p>
            <a:r>
              <a:rPr lang="es-MX" dirty="0" smtClean="0"/>
              <a:t>5.-Aprovechamiento del espacio</a:t>
            </a:r>
          </a:p>
          <a:p>
            <a:r>
              <a:rPr lang="es-MX" dirty="0" smtClean="0"/>
              <a:t>6.-Flexibilidad</a:t>
            </a:r>
          </a:p>
          <a:p>
            <a:r>
              <a:rPr lang="es-MX" dirty="0" smtClean="0"/>
              <a:t>7.-Normalización de las instalaciones</a:t>
            </a:r>
            <a:endParaRPr lang="es-MX" dirty="0"/>
          </a:p>
        </p:txBody>
      </p:sp>
    </p:spTree>
    <p:extLst>
      <p:ext uri="{BB962C8B-B14F-4D97-AF65-F5344CB8AC3E}">
        <p14:creationId xmlns:p14="http://schemas.microsoft.com/office/powerpoint/2010/main" val="27166825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Factores que influyen en la distribución </a:t>
            </a:r>
            <a:r>
              <a:rPr lang="es-MX" dirty="0" smtClean="0"/>
              <a:t>de planta</a:t>
            </a:r>
            <a:endParaRPr lang="es-MX" dirty="0"/>
          </a:p>
        </p:txBody>
      </p:sp>
      <p:sp>
        <p:nvSpPr>
          <p:cNvPr id="3" name="2 Marcador de contenido"/>
          <p:cNvSpPr>
            <a:spLocks noGrp="1"/>
          </p:cNvSpPr>
          <p:nvPr>
            <p:ph idx="1"/>
          </p:nvPr>
        </p:nvSpPr>
        <p:spPr/>
        <p:txBody>
          <a:bodyPr/>
          <a:lstStyle/>
          <a:p>
            <a:pPr algn="just"/>
            <a:r>
              <a:rPr lang="es-MX" dirty="0" smtClean="0"/>
              <a:t>1.-Materiales</a:t>
            </a:r>
          </a:p>
          <a:p>
            <a:pPr algn="just"/>
            <a:r>
              <a:rPr lang="es-MX" dirty="0" smtClean="0"/>
              <a:t>2.-Maquinaria, equipos auxiliares y la tecnología</a:t>
            </a:r>
          </a:p>
          <a:p>
            <a:pPr algn="just"/>
            <a:r>
              <a:rPr lang="es-MX" dirty="0" smtClean="0"/>
              <a:t>3.-Mano de obra directa e indirecta</a:t>
            </a:r>
          </a:p>
          <a:p>
            <a:pPr algn="just"/>
            <a:r>
              <a:rPr lang="es-MX" dirty="0" smtClean="0"/>
              <a:t>4.-Movimiento de mano de personal, materiales, máquinas, herramientas y equipos</a:t>
            </a:r>
            <a:endParaRPr lang="es-MX" dirty="0"/>
          </a:p>
        </p:txBody>
      </p:sp>
    </p:spTree>
    <p:extLst>
      <p:ext uri="{BB962C8B-B14F-4D97-AF65-F5344CB8AC3E}">
        <p14:creationId xmlns:p14="http://schemas.microsoft.com/office/powerpoint/2010/main" val="1224937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Factores que influyen en la distribución de planta</a:t>
            </a:r>
          </a:p>
        </p:txBody>
      </p:sp>
      <p:sp>
        <p:nvSpPr>
          <p:cNvPr id="3" name="2 Marcador de contenido"/>
          <p:cNvSpPr>
            <a:spLocks noGrp="1"/>
          </p:cNvSpPr>
          <p:nvPr>
            <p:ph idx="1"/>
          </p:nvPr>
        </p:nvSpPr>
        <p:spPr/>
        <p:txBody>
          <a:bodyPr/>
          <a:lstStyle/>
          <a:p>
            <a:r>
              <a:rPr lang="es-MX" dirty="0" smtClean="0"/>
              <a:t>5.-Espera de personal, materiales y maquinaria</a:t>
            </a:r>
          </a:p>
          <a:p>
            <a:r>
              <a:rPr lang="es-MX" dirty="0" smtClean="0"/>
              <a:t>6.- Servicios a las instalaciones en general</a:t>
            </a:r>
          </a:p>
          <a:p>
            <a:r>
              <a:rPr lang="es-MX" dirty="0" smtClean="0"/>
              <a:t>7.-Localización y forma de los edificios</a:t>
            </a:r>
          </a:p>
          <a:p>
            <a:r>
              <a:rPr lang="es-MX" dirty="0" smtClean="0"/>
              <a:t>8.-Crecimiento de </a:t>
            </a:r>
            <a:r>
              <a:rPr lang="es-MX" smtClean="0"/>
              <a:t>la empresa</a:t>
            </a:r>
            <a:endParaRPr lang="es-MX" dirty="0"/>
          </a:p>
        </p:txBody>
      </p:sp>
    </p:spTree>
    <p:extLst>
      <p:ext uri="{BB962C8B-B14F-4D97-AF65-F5344CB8AC3E}">
        <p14:creationId xmlns:p14="http://schemas.microsoft.com/office/powerpoint/2010/main" val="1937834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5764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Posición Fija</a:t>
            </a:r>
            <a:endParaRPr lang="es-MX"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9018" y="1600200"/>
            <a:ext cx="452596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909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1840</Words>
  <Application>Microsoft Office PowerPoint</Application>
  <PresentationFormat>Presentación en pantalla (4:3)</PresentationFormat>
  <Paragraphs>184</Paragraphs>
  <Slides>72</Slides>
  <Notes>0</Notes>
  <HiddenSlides>0</HiddenSlides>
  <MMClips>0</MMClips>
  <ScaleCrop>false</ScaleCrop>
  <HeadingPairs>
    <vt:vector size="4" baseType="variant">
      <vt:variant>
        <vt:lpstr>Tema</vt:lpstr>
      </vt:variant>
      <vt:variant>
        <vt:i4>1</vt:i4>
      </vt:variant>
      <vt:variant>
        <vt:lpstr>Títulos de diapositiva</vt:lpstr>
      </vt:variant>
      <vt:variant>
        <vt:i4>72</vt:i4>
      </vt:variant>
    </vt:vector>
  </HeadingPairs>
  <TitlesOfParts>
    <vt:vector size="73" baseType="lpstr">
      <vt:lpstr>Tema de Office</vt:lpstr>
      <vt:lpstr>Distribución de planta</vt:lpstr>
      <vt:lpstr>Introducción</vt:lpstr>
      <vt:lpstr>Posición Fija</vt:lpstr>
      <vt:lpstr>Posición fija</vt:lpstr>
      <vt:lpstr>Posición Fija</vt:lpstr>
      <vt:lpstr>Posición Fija</vt:lpstr>
      <vt:lpstr>Posición Fija</vt:lpstr>
      <vt:lpstr>Posición Fija</vt:lpstr>
      <vt:lpstr>Posición Fija</vt:lpstr>
      <vt:lpstr>Posición Fija</vt:lpstr>
      <vt:lpstr>Ventajas</vt:lpstr>
      <vt:lpstr>Ventajas</vt:lpstr>
      <vt:lpstr>Ventajas</vt:lpstr>
      <vt:lpstr>Desventajas</vt:lpstr>
      <vt:lpstr>Recomendaciones de uso</vt:lpstr>
      <vt:lpstr>Recomendaciones de uso</vt:lpstr>
      <vt:lpstr>Proceso o función</vt:lpstr>
      <vt:lpstr>Proceso o función</vt:lpstr>
      <vt:lpstr>Proceso o función</vt:lpstr>
      <vt:lpstr>Proceso o función</vt:lpstr>
      <vt:lpstr>Proceso o función</vt:lpstr>
      <vt:lpstr>Proceso o función</vt:lpstr>
      <vt:lpstr>Proceso o función</vt:lpstr>
      <vt:lpstr>Ventajas</vt:lpstr>
      <vt:lpstr>Ventajas</vt:lpstr>
      <vt:lpstr>Ventajas</vt:lpstr>
      <vt:lpstr>Desventajas</vt:lpstr>
      <vt:lpstr>Recomendaciones de uso</vt:lpstr>
      <vt:lpstr>Distribución por producto o línea de producción</vt:lpstr>
      <vt:lpstr>Distribución por producto o línea de producción</vt:lpstr>
      <vt:lpstr>Producción por producto o línea de producción</vt:lpstr>
      <vt:lpstr>Producción por producto o línea de producción</vt:lpstr>
      <vt:lpstr>Producción por producto o línea de producción</vt:lpstr>
      <vt:lpstr>Producción por producto o línea de producción</vt:lpstr>
      <vt:lpstr>Producción por producto o línea de producción</vt:lpstr>
      <vt:lpstr>Producción por producto o línea de producción</vt:lpstr>
      <vt:lpstr>Producción por producto o línea de producción</vt:lpstr>
      <vt:lpstr>Ventajas</vt:lpstr>
      <vt:lpstr>Ventajas</vt:lpstr>
      <vt:lpstr>Ventajas</vt:lpstr>
      <vt:lpstr>Desventajas</vt:lpstr>
      <vt:lpstr>Desventajas</vt:lpstr>
      <vt:lpstr>Recomendaciones de uso</vt:lpstr>
      <vt:lpstr>Celdas de manufactura</vt:lpstr>
      <vt:lpstr>Celdas de manufactura</vt:lpstr>
      <vt:lpstr>Celdas de manufactura</vt:lpstr>
      <vt:lpstr>Celdas de  manufactura</vt:lpstr>
      <vt:lpstr>Celdas de manufactura</vt:lpstr>
      <vt:lpstr>Celdas de manufactura</vt:lpstr>
      <vt:lpstr>Celdas de manufactura</vt:lpstr>
      <vt:lpstr>Celdas de manufactura</vt:lpstr>
      <vt:lpstr>Diseño de una celda de manufactura</vt:lpstr>
      <vt:lpstr>Diseño de una celda de manufactura</vt:lpstr>
      <vt:lpstr>Diseño de una celda de manufactura</vt:lpstr>
      <vt:lpstr>Ventajas</vt:lpstr>
      <vt:lpstr>Ventajas</vt:lpstr>
      <vt:lpstr>Desventajas</vt:lpstr>
      <vt:lpstr>Desventajas</vt:lpstr>
      <vt:lpstr>Desventajas</vt:lpstr>
      <vt:lpstr>Desventajas</vt:lpstr>
      <vt:lpstr>Recomendaciones de uso</vt:lpstr>
      <vt:lpstr>Comparativo de layouts</vt:lpstr>
      <vt:lpstr>Datos necesarios para realizar una distribución de planta</vt:lpstr>
      <vt:lpstr>Datos necesarios para realizar una distribución de planta</vt:lpstr>
      <vt:lpstr>Datos necesarios para realizar una distribución de planta</vt:lpstr>
      <vt:lpstr>Datos necesarios para realizar una distribución de planta</vt:lpstr>
      <vt:lpstr>Datos necesarios para realizar una distribución de planta</vt:lpstr>
      <vt:lpstr>Datos necesarios para realizar una distribución de planta</vt:lpstr>
      <vt:lpstr>Datos necesarios para realizar una distribución de planta</vt:lpstr>
      <vt:lpstr>Principios básicos de la distribución de planta</vt:lpstr>
      <vt:lpstr>Factores que influyen en la distribución de planta</vt:lpstr>
      <vt:lpstr>Factores que influyen en la distribución de planta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Distribución de planta</dc:title>
  <dc:creator>Ricardo Macias</dc:creator>
  <cp:lastModifiedBy>Ricardo Macias</cp:lastModifiedBy>
  <cp:revision>27</cp:revision>
  <dcterms:created xsi:type="dcterms:W3CDTF">2021-01-18T23:27:26Z</dcterms:created>
  <dcterms:modified xsi:type="dcterms:W3CDTF">2021-01-22T18:50:05Z</dcterms:modified>
</cp:coreProperties>
</file>